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6"/>
  </p:notesMasterIdLst>
  <p:sldIdLst>
    <p:sldId id="339" r:id="rId3"/>
    <p:sldId id="350" r:id="rId4"/>
    <p:sldId id="360" r:id="rId5"/>
    <p:sldId id="361" r:id="rId6"/>
    <p:sldId id="351" r:id="rId7"/>
    <p:sldId id="362" r:id="rId8"/>
    <p:sldId id="363" r:id="rId9"/>
    <p:sldId id="352" r:id="rId10"/>
    <p:sldId id="364" r:id="rId11"/>
    <p:sldId id="353" r:id="rId12"/>
    <p:sldId id="331" r:id="rId13"/>
    <p:sldId id="332" r:id="rId14"/>
    <p:sldId id="33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F81BD"/>
    <a:srgbClr val="EA0000"/>
    <a:srgbClr val="B6D5AB"/>
    <a:srgbClr val="77933C"/>
    <a:srgbClr val="FF3300"/>
    <a:srgbClr val="FF0000"/>
    <a:srgbClr val="CC0000"/>
    <a:srgbClr val="73BEF1"/>
    <a:srgbClr val="1376B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98" autoAdjust="0"/>
    <p:restoredTop sz="94711" autoAdjust="0"/>
  </p:normalViewPr>
  <p:slideViewPr>
    <p:cSldViewPr>
      <p:cViewPr>
        <p:scale>
          <a:sx n="80" d="100"/>
          <a:sy n="80" d="100"/>
        </p:scale>
        <p:origin x="-2165" y="-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9F3F8-4B08-4E2F-822B-AB84995DF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/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r>
              <a:rPr lang="en-US" sz="2400" b="1" dirty="0" smtClean="0"/>
              <a:t>	</a:t>
            </a:r>
            <a:r>
              <a:rPr lang="en-US" sz="2400" dirty="0" smtClean="0"/>
              <a:t>Compare and contrast the types of transactions that increase and decrease owner’s equity.</a:t>
            </a:r>
          </a:p>
          <a:p>
            <a:pPr marL="685800" indent="-685800"/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7</a:t>
            </a:r>
            <a:r>
              <a:rPr lang="en-US" sz="2400" b="1" dirty="0" smtClean="0"/>
              <a:t>	</a:t>
            </a:r>
            <a:r>
              <a:rPr lang="en-US" sz="2400" dirty="0" smtClean="0"/>
              <a:t>Explain the difference between expenses and liabilities.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390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Calibri"/>
              </a:rPr>
              <a:t>Summary of Changes in Owner’s Equity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66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28800"/>
                <a:gridCol w="36576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Transaction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Number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Kind of 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Transaction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Change in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Owner’s Equity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Revenue (cash)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+1,100.00</a:t>
                      </a:r>
                      <a:endParaRPr lang="en-US" sz="2400" dirty="0"/>
                    </a:p>
                  </a:txBody>
                  <a:tcPr marR="7315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Revenue (on account)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+500.00</a:t>
                      </a:r>
                      <a:endParaRPr lang="en-US" sz="2400" dirty="0"/>
                    </a:p>
                  </a:txBody>
                  <a:tcPr marR="7315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Expense (communications)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–80.00</a:t>
                      </a:r>
                      <a:endParaRPr lang="en-US" sz="2400" dirty="0"/>
                    </a:p>
                  </a:txBody>
                  <a:tcPr marR="7315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Expense (equipment rental)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–400.00</a:t>
                      </a:r>
                      <a:endParaRPr lang="en-US" sz="2400" dirty="0"/>
                    </a:p>
                  </a:txBody>
                  <a:tcPr marR="7315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11</a:t>
                      </a:r>
                      <a:endParaRPr lang="en-US" sz="2400" dirty="0"/>
                    </a:p>
                  </a:txBody>
                  <a:tcPr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Withdrawal of equity</a:t>
                      </a:r>
                      <a:endParaRPr lang="en-US" sz="2400" dirty="0"/>
                    </a:p>
                  </a:txBody>
                  <a:tcPr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–350.00</a:t>
                      </a:r>
                      <a:endParaRPr lang="en-US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R="731520">
                    <a:lnB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Net change in owner’s equity </a:t>
                      </a:r>
                      <a:endParaRPr lang="en-US" sz="2400" dirty="0"/>
                    </a:p>
                  </a:txBody>
                  <a:tcPr>
                    <a:lnT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+770.00</a:t>
                      </a:r>
                      <a:endParaRPr lang="en-US" sz="2400" dirty="0"/>
                    </a:p>
                  </a:txBody>
                  <a:tcPr marR="731520">
                    <a:lnT w="571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Flowchart: Delay 3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	</a:t>
            </a:r>
            <a:r>
              <a:rPr lang="en-US" dirty="0" smtClean="0"/>
              <a:t>How </a:t>
            </a:r>
            <a:r>
              <a:rPr lang="en-US" dirty="0"/>
              <a:t>is owner’s equity affected when cash is received from sales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1027974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Times New Roman"/>
                <a:cs typeface="Times New Roman"/>
              </a:rPr>
              <a:t>Owner’s equity is increased.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 smtClean="0">
                <a:solidFill>
                  <a:srgbClr val="FF0000"/>
                </a:solidFill>
              </a:rPr>
              <a:t>2.	</a:t>
            </a:r>
            <a:r>
              <a:rPr lang="en-US" dirty="0" smtClean="0"/>
              <a:t>How </a:t>
            </a:r>
            <a:r>
              <a:rPr lang="en-US" dirty="0"/>
              <a:t>is owner’s equity affected when services are sold on account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1027974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Times New Roman"/>
                <a:cs typeface="Times New Roman"/>
              </a:rPr>
              <a:t>Owner’s equity is increased.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indent="-457200">
              <a:buNone/>
            </a:pP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How </a:t>
            </a:r>
            <a:r>
              <a:rPr lang="en-US" dirty="0"/>
              <a:t>is owner’s equity affected when cash is paid for expenses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1027974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Times New Roman"/>
                <a:cs typeface="Times New Roman"/>
              </a:rPr>
              <a:t>Owner’s equity is decreased.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aseline="0" dirty="0" smtClean="0">
                <a:latin typeface="Calibri"/>
              </a:rPr>
              <a:t>Transactions Affecting Owner’s Equity</a:t>
            </a:r>
            <a:endParaRPr lang="en-US" baseline="0" dirty="0" smtClean="0">
              <a:solidFill>
                <a:srgbClr val="B60000"/>
              </a:solidFill>
              <a:latin typeface="Calibri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Calibri"/>
              </a:rPr>
              <a:t>An increase in equity resulting from the sale of goods or services is called </a:t>
            </a:r>
            <a:r>
              <a:rPr lang="en-US" b="1" baseline="0" dirty="0" smtClean="0">
                <a:solidFill>
                  <a:srgbClr val="0070C0"/>
                </a:solidFill>
                <a:latin typeface="Calibri"/>
              </a:rPr>
              <a:t>revenue</a:t>
            </a:r>
            <a:r>
              <a:rPr lang="en-US" baseline="0" dirty="0" smtClean="0">
                <a:latin typeface="Times New Roman"/>
              </a:rPr>
              <a:t>.</a:t>
            </a:r>
          </a:p>
          <a:p>
            <a:pPr marR="0" lvl="0" rtl="0"/>
            <a:r>
              <a:rPr lang="en-US" baseline="0" dirty="0" smtClean="0">
                <a:latin typeface="Calibri"/>
              </a:rPr>
              <a:t>A sale for which payment will be received at a later date is called a </a:t>
            </a:r>
            <a:r>
              <a:rPr lang="en-US" b="1" baseline="0" dirty="0" smtClean="0">
                <a:solidFill>
                  <a:srgbClr val="0070C0"/>
                </a:solidFill>
                <a:latin typeface="Calibri"/>
              </a:rPr>
              <a:t>sale on account</a:t>
            </a:r>
            <a:r>
              <a:rPr lang="en-US" baseline="0" dirty="0" smtClean="0">
                <a:latin typeface="Times New Roman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aseline="0" dirty="0" smtClean="0">
                <a:latin typeface="Calibri"/>
              </a:rPr>
              <a:t>Transactions Affecting Owner’s Equity</a:t>
            </a:r>
            <a:endParaRPr lang="en-US" baseline="0" dirty="0" smtClean="0">
              <a:solidFill>
                <a:srgbClr val="B6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7200" y="5453557"/>
            <a:ext cx="7772400" cy="7078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Transaction 7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dirty="0" smtClean="0"/>
              <a:t>January 12. Sold services on account to Main Street Services, $500.00.</a:t>
            </a:r>
            <a:endParaRPr lang="en-US" sz="2000" dirty="0">
              <a:latin typeface="Arial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599631"/>
            <a:ext cx="8153400" cy="7078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Transaction 6</a:t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2000" dirty="0" smtClean="0"/>
              <a:t>January 10. Received cash from sales, $1,100.00.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3825240"/>
            <a:ext cx="9144000" cy="365760"/>
            <a:chOff x="0" y="3695700"/>
            <a:chExt cx="9144000" cy="365760"/>
          </a:xfrm>
        </p:grpSpPr>
        <p:sp>
          <p:nvSpPr>
            <p:cNvPr id="8" name="Isosceles Triangle 7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0" y="4337124"/>
            <a:ext cx="9144000" cy="365760"/>
            <a:chOff x="0" y="3695700"/>
            <a:chExt cx="9144000" cy="365760"/>
          </a:xfrm>
        </p:grpSpPr>
        <p:sp>
          <p:nvSpPr>
            <p:cNvPr id="11" name="Isosceles Triangle 10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Chapter 1_Page 18.jpg"/>
          <p:cNvPicPr>
            <a:picLocks noChangeAspect="1"/>
          </p:cNvPicPr>
          <p:nvPr/>
        </p:nvPicPr>
        <p:blipFill>
          <a:blip r:embed="rId2" cstate="print"/>
          <a:srcRect b="16913"/>
          <a:stretch>
            <a:fillRect/>
          </a:stretch>
        </p:blipFill>
        <p:spPr>
          <a:xfrm>
            <a:off x="457200" y="2696706"/>
            <a:ext cx="8229600" cy="2367662"/>
          </a:xfrm>
          <a:prstGeom prst="rect">
            <a:avLst/>
          </a:prstGeom>
        </p:spPr>
      </p:pic>
      <p:sp>
        <p:nvSpPr>
          <p:cNvPr id="14" name="Flowchart: Delay 13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en-US" baseline="0" dirty="0" smtClean="0">
                <a:latin typeface="Calibri"/>
              </a:rPr>
              <a:t>Transactions Affecting Owner’s Equity</a:t>
            </a:r>
            <a:endParaRPr lang="en-US" baseline="0" dirty="0" smtClean="0">
              <a:solidFill>
                <a:srgbClr val="B6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  <p:pic>
        <p:nvPicPr>
          <p:cNvPr id="14" name="Picture 13" descr="Chapter 1_Page 18.jpg"/>
          <p:cNvPicPr>
            <a:picLocks noChangeAspect="1"/>
          </p:cNvPicPr>
          <p:nvPr/>
        </p:nvPicPr>
        <p:blipFill>
          <a:blip r:embed="rId2" cstate="print"/>
          <a:srcRect b="16913"/>
          <a:stretch>
            <a:fillRect/>
          </a:stretch>
        </p:blipFill>
        <p:spPr>
          <a:xfrm>
            <a:off x="457200" y="2696706"/>
            <a:ext cx="8229600" cy="236766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438400" y="4800601"/>
            <a:ext cx="3352800" cy="1469825"/>
            <a:chOff x="2438400" y="4800601"/>
            <a:chExt cx="3352800" cy="1469825"/>
          </a:xfrm>
        </p:grpSpPr>
        <p:sp>
          <p:nvSpPr>
            <p:cNvPr id="15" name="Left Brace 14"/>
            <p:cNvSpPr/>
            <p:nvPr/>
          </p:nvSpPr>
          <p:spPr>
            <a:xfrm rot="16200000">
              <a:off x="3931920" y="3307081"/>
              <a:ext cx="365760" cy="3352800"/>
            </a:xfrm>
            <a:prstGeom prst="leftBrac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18265" y="5248870"/>
              <a:ext cx="3206981" cy="102155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Total of left side:</a:t>
              </a:r>
            </a:p>
            <a:p>
              <a:pPr algn="ctr"/>
              <a:r>
                <a:rPr lang="en-US" dirty="0" smtClean="0"/>
                <a:t>$1,935 + $500 + $385 + $900 = </a:t>
              </a:r>
            </a:p>
            <a:p>
              <a:pPr algn="ctr"/>
              <a:r>
                <a:rPr lang="en-US" b="1" dirty="0" smtClean="0"/>
                <a:t>$3,720</a:t>
              </a:r>
              <a:endParaRPr lang="en-US" b="1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84676" y="4800601"/>
            <a:ext cx="1958341" cy="1469825"/>
            <a:chOff x="6184676" y="4800601"/>
            <a:chExt cx="1958341" cy="1469825"/>
          </a:xfrm>
        </p:grpSpPr>
        <p:sp>
          <p:nvSpPr>
            <p:cNvPr id="17" name="TextBox 16"/>
            <p:cNvSpPr txBox="1"/>
            <p:nvPr/>
          </p:nvSpPr>
          <p:spPr>
            <a:xfrm>
              <a:off x="6184676" y="5248870"/>
              <a:ext cx="1958341" cy="1021556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Total of right side:</a:t>
              </a:r>
            </a:p>
            <a:p>
              <a:pPr algn="ctr"/>
              <a:r>
                <a:rPr lang="en-US" dirty="0" smtClean="0"/>
                <a:t>$120 + $3,600 = </a:t>
              </a:r>
            </a:p>
            <a:p>
              <a:pPr algn="ctr"/>
              <a:r>
                <a:rPr lang="en-US" b="1" dirty="0" smtClean="0"/>
                <a:t>$3,720</a:t>
              </a:r>
              <a:endParaRPr lang="en-US" b="1" dirty="0"/>
            </a:p>
          </p:txBody>
        </p:sp>
        <p:sp>
          <p:nvSpPr>
            <p:cNvPr id="18" name="Left Brace 17"/>
            <p:cNvSpPr/>
            <p:nvPr/>
          </p:nvSpPr>
          <p:spPr>
            <a:xfrm rot="16200000">
              <a:off x="6979920" y="4069081"/>
              <a:ext cx="365760" cy="1828800"/>
            </a:xfrm>
            <a:prstGeom prst="leftBrac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lowchart: Delay 10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Expense Transactions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Unlike a liability, which is an amount that is owed, the cost of goods or services used to operate a business is called an </a:t>
            </a:r>
            <a:r>
              <a:rPr lang="en-US" b="1" dirty="0" smtClean="0">
                <a:solidFill>
                  <a:srgbClr val="0070C0"/>
                </a:solidFill>
              </a:rPr>
              <a:t>expense</a:t>
            </a:r>
            <a:r>
              <a:rPr lang="en-US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Expense Transactions</a:t>
            </a:r>
            <a:endParaRPr lang="en-US" baseline="0" dirty="0" smtClean="0">
              <a:solidFill>
                <a:srgbClr val="B6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445744"/>
            <a:ext cx="7696200" cy="1015663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Transaction 8</a:t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2000" dirty="0" smtClean="0"/>
              <a:t>January 12. Paid cash for communications bill for cell phone and Internet service, $80.00.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9"/>
          <p:cNvGrpSpPr/>
          <p:nvPr/>
        </p:nvGrpSpPr>
        <p:grpSpPr>
          <a:xfrm>
            <a:off x="0" y="4408844"/>
            <a:ext cx="9144000" cy="365760"/>
            <a:chOff x="0" y="3695700"/>
            <a:chExt cx="9144000" cy="365760"/>
          </a:xfrm>
        </p:grpSpPr>
        <p:sp>
          <p:nvSpPr>
            <p:cNvPr id="11" name="Isosceles Triangle 10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 descr="Chapter 1_Page 19.jpg"/>
          <p:cNvPicPr>
            <a:picLocks noChangeAspect="1"/>
          </p:cNvPicPr>
          <p:nvPr/>
        </p:nvPicPr>
        <p:blipFill>
          <a:blip r:embed="rId2" cstate="print"/>
          <a:srcRect b="35346"/>
          <a:stretch>
            <a:fillRect/>
          </a:stretch>
        </p:blipFill>
        <p:spPr>
          <a:xfrm>
            <a:off x="457200" y="3007978"/>
            <a:ext cx="8229600" cy="2648752"/>
          </a:xfrm>
          <a:prstGeom prst="rect">
            <a:avLst/>
          </a:prstGeom>
        </p:spPr>
      </p:pic>
      <p:sp>
        <p:nvSpPr>
          <p:cNvPr id="9" name="Flowchart: Delay 8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pter 1_Page 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272725"/>
            <a:ext cx="8229600" cy="4096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Expense Transactions</a:t>
            </a:r>
            <a:endParaRPr lang="en-US" baseline="0" dirty="0" smtClean="0">
              <a:solidFill>
                <a:srgbClr val="B6000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57200" y="1445744"/>
            <a:ext cx="7772400" cy="7078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Transaction 9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dirty="0" smtClean="0"/>
              <a:t>January 13. Paid cash for equipment rental, $400.00.</a:t>
            </a:r>
            <a:endParaRPr lang="en-US" sz="2000" dirty="0">
              <a:latin typeface="Arial" charset="0"/>
            </a:endParaRPr>
          </a:p>
        </p:txBody>
      </p:sp>
      <p:grpSp>
        <p:nvGrpSpPr>
          <p:cNvPr id="7" name="Group 9"/>
          <p:cNvGrpSpPr/>
          <p:nvPr/>
        </p:nvGrpSpPr>
        <p:grpSpPr>
          <a:xfrm>
            <a:off x="0" y="5120640"/>
            <a:ext cx="9144000" cy="365760"/>
            <a:chOff x="0" y="3695700"/>
            <a:chExt cx="9144000" cy="365760"/>
          </a:xfrm>
        </p:grpSpPr>
        <p:sp>
          <p:nvSpPr>
            <p:cNvPr id="11" name="Isosceles Triangle 10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Flowchart: Delay 8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Calibri"/>
              </a:rPr>
              <a:t>Other Cash Transactions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Calibri"/>
              </a:rPr>
              <a:t>Assets taken from the business for the owner’s personal use are called </a:t>
            </a:r>
            <a:r>
              <a:rPr lang="en-US" b="1" baseline="0" dirty="0" smtClean="0">
                <a:solidFill>
                  <a:srgbClr val="0070C0"/>
                </a:solidFill>
                <a:latin typeface="Calibri"/>
              </a:rPr>
              <a:t>withdrawals</a:t>
            </a:r>
            <a:r>
              <a:rPr lang="en-US" baseline="0" dirty="0" smtClean="0">
                <a:latin typeface="Times New Roman"/>
              </a:rPr>
              <a:t>.</a:t>
            </a:r>
          </a:p>
        </p:txBody>
      </p:sp>
      <p:sp>
        <p:nvSpPr>
          <p:cNvPr id="4" name="Flowchart: Delay 3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Calibri"/>
              </a:rPr>
              <a:t>Other Cash Transactions</a:t>
            </a:r>
          </a:p>
        </p:txBody>
      </p:sp>
      <p:pic>
        <p:nvPicPr>
          <p:cNvPr id="5" name="Picture 4" descr="Chapter 1_Page 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181755"/>
            <a:ext cx="8229600" cy="3408889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57200" y="5616715"/>
            <a:ext cx="8305800" cy="7078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Transaction 11</a:t>
            </a:r>
            <a:br>
              <a:rPr lang="en-US" sz="2000" b="1" dirty="0" smtClean="0">
                <a:solidFill>
                  <a:schemeClr val="accent1"/>
                </a:solidFill>
              </a:rPr>
            </a:br>
            <a:r>
              <a:rPr lang="en-US" sz="2000" dirty="0" smtClean="0"/>
              <a:t>January 16. Michael Delgado withdrew equity in the form of cash, $350.00.</a:t>
            </a:r>
            <a:endParaRPr lang="en-US" sz="2000" dirty="0">
              <a:latin typeface="Arial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447801"/>
            <a:ext cx="8153400" cy="707886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0" scaled="1"/>
          </a:gradFill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Transaction 10</a:t>
            </a:r>
            <a:b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lang="en-US" sz="2000" dirty="0" smtClean="0"/>
              <a:t>January 16. Received cash on account from Main Street Services, $200.00.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0" y="3581400"/>
            <a:ext cx="9144000" cy="365760"/>
            <a:chOff x="0" y="3695700"/>
            <a:chExt cx="9144000" cy="365760"/>
          </a:xfrm>
        </p:grpSpPr>
        <p:sp>
          <p:nvSpPr>
            <p:cNvPr id="9" name="Isosceles Triangle 8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0" y="4337124"/>
            <a:ext cx="9144000" cy="365760"/>
            <a:chOff x="0" y="3695700"/>
            <a:chExt cx="9144000" cy="365760"/>
          </a:xfrm>
        </p:grpSpPr>
        <p:sp>
          <p:nvSpPr>
            <p:cNvPr id="12" name="Isosceles Triangle 11"/>
            <p:cNvSpPr/>
            <p:nvPr/>
          </p:nvSpPr>
          <p:spPr>
            <a:xfrm rot="5400000">
              <a:off x="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16200000" flipH="1">
              <a:off x="8778240" y="3695700"/>
              <a:ext cx="365760" cy="36576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Flowchart: Delay 13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3154</TotalTime>
  <Words>307</Words>
  <Application>Microsoft Office PowerPoint</Application>
  <PresentationFormat>On-screen Show (4:3)</PresentationFormat>
  <Paragraphs>93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Custom Design</vt:lpstr>
      <vt:lpstr>Slide 1</vt:lpstr>
      <vt:lpstr>Transactions Affecting Owner’s Equity</vt:lpstr>
      <vt:lpstr>Transactions Affecting Owner’s Equity</vt:lpstr>
      <vt:lpstr>Transactions Affecting Owner’s Equity</vt:lpstr>
      <vt:lpstr>Expense Transactions</vt:lpstr>
      <vt:lpstr>Expense Transactions</vt:lpstr>
      <vt:lpstr>Expense Transactions</vt:lpstr>
      <vt:lpstr>Other Cash Transactions</vt:lpstr>
      <vt:lpstr>Other Cash Transactions</vt:lpstr>
      <vt:lpstr>Summary of Changes in Owner’s Equity</vt:lpstr>
      <vt:lpstr>Lesson 1-3 Audit Your Understanding</vt:lpstr>
      <vt:lpstr>Lesson 1-3 Audit Your Understanding</vt:lpstr>
      <vt:lpstr>Lesson 1-3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260</cp:revision>
  <dcterms:created xsi:type="dcterms:W3CDTF">2012-07-02T15:51:50Z</dcterms:created>
  <dcterms:modified xsi:type="dcterms:W3CDTF">2012-12-21T21:53:12Z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